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9" r:id="rId30"/>
    <p:sldId id="298" r:id="rId31"/>
    <p:sldId id="300" r:id="rId32"/>
    <p:sldId id="301" r:id="rId33"/>
    <p:sldId id="263"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32"/>
    <p:restoredTop sz="94660"/>
  </p:normalViewPr>
  <p:slideViewPr>
    <p:cSldViewPr snapToGrid="0">
      <p:cViewPr varScale="1">
        <p:scale>
          <a:sx n="121" d="100"/>
          <a:sy n="121" d="100"/>
        </p:scale>
        <p:origin x="192" y="392"/>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tif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tiff>
</file>

<file path=ppt/media/image39.png>
</file>

<file path=ppt/media/image4.png>
</file>

<file path=ppt/media/image40.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82398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576587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582815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451467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950653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4825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91475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557310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704608" cy="4247317"/>
          </a:xfrm>
          <a:prstGeom prst="rect">
            <a:avLst/>
          </a:prstGeom>
          <a:noFill/>
        </p:spPr>
        <p:txBody>
          <a:bodyPr wrap="square" rtlCol="0">
            <a:spAutoFit/>
          </a:bodyPr>
          <a:lstStyle/>
          <a:p>
            <a:pPr latinLnBrk="1"/>
            <a:r>
              <a:rPr lang="zh-CN" altLang="en-US" dirty="0"/>
              <a:t>常量是一个简单值的标识符，在程序运行时，不会被修改的量。</a:t>
            </a:r>
          </a:p>
          <a:p>
            <a:pPr latinLnBrk="1"/>
            <a:r>
              <a:rPr lang="zh-CN" altLang="en-US" dirty="0"/>
              <a:t>常量中的数据类型只可以是布尔型、数字型（整数型、浮点型和复数）和字符串型。</a:t>
            </a:r>
          </a:p>
          <a:p>
            <a:r>
              <a:rPr lang="zh-CN" altLang="en-US" dirty="0"/>
              <a:t>常量的定义格式：</a:t>
            </a:r>
            <a:endParaRPr lang="en-US" altLang="zh-CN" dirty="0"/>
          </a:p>
          <a:p>
            <a:r>
              <a:rPr lang="en" altLang="zh-CN" dirty="0" err="1"/>
              <a:t>const</a:t>
            </a:r>
            <a:r>
              <a:rPr lang="en" altLang="zh-CN" dirty="0"/>
              <a:t> identifier [type] = value</a:t>
            </a:r>
          </a:p>
          <a:p>
            <a:endParaRPr kumimoji="1" lang="en-US" altLang="zh-CN" dirty="0"/>
          </a:p>
          <a:p>
            <a:pPr latinLnBrk="1"/>
            <a:r>
              <a:rPr lang="zh-CN" altLang="en-US" dirty="0"/>
              <a:t>可以省略类型说明符 </a:t>
            </a:r>
            <a:r>
              <a:rPr lang="en-US" altLang="zh-CN" dirty="0"/>
              <a:t>[</a:t>
            </a:r>
            <a:r>
              <a:rPr lang="en" altLang="zh-CN" dirty="0"/>
              <a:t>type]</a:t>
            </a:r>
            <a:r>
              <a:rPr lang="zh-CN" altLang="en" dirty="0"/>
              <a:t>，</a:t>
            </a:r>
            <a:r>
              <a:rPr lang="zh-CN" altLang="en-US" dirty="0"/>
              <a:t>因为编译器可以根据变量的值来推断其类型。</a:t>
            </a:r>
          </a:p>
          <a:p>
            <a:pPr latinLnBrk="1"/>
            <a:r>
              <a:rPr lang="zh-CN" altLang="en-US" dirty="0"/>
              <a:t>显式类型定义： </a:t>
            </a:r>
            <a:r>
              <a:rPr lang="en" altLang="zh-CN" dirty="0" err="1"/>
              <a:t>const</a:t>
            </a:r>
            <a:r>
              <a:rPr lang="en" altLang="zh-CN" dirty="0"/>
              <a:t> b string = "</a:t>
            </a:r>
            <a:r>
              <a:rPr lang="en" altLang="zh-CN" dirty="0" err="1"/>
              <a:t>abc</a:t>
            </a:r>
            <a:r>
              <a:rPr lang="en" altLang="zh-CN" dirty="0"/>
              <a:t>"</a:t>
            </a:r>
            <a:br>
              <a:rPr lang="en" altLang="zh-CN" dirty="0"/>
            </a:br>
            <a:endParaRPr lang="en" altLang="zh-CN" dirty="0"/>
          </a:p>
          <a:p>
            <a:pPr latinLnBrk="1"/>
            <a:r>
              <a:rPr lang="zh-CN" altLang="en-US" dirty="0"/>
              <a:t>隐式类型定义： </a:t>
            </a:r>
            <a:r>
              <a:rPr lang="en" altLang="zh-CN" dirty="0" err="1"/>
              <a:t>const</a:t>
            </a:r>
            <a:r>
              <a:rPr lang="en" altLang="zh-CN" dirty="0"/>
              <a:t> b = "</a:t>
            </a:r>
            <a:r>
              <a:rPr lang="en" altLang="zh-CN" dirty="0" err="1"/>
              <a:t>abc</a:t>
            </a:r>
            <a:r>
              <a:rPr lang="en" altLang="zh-CN" dirty="0"/>
              <a:t>"</a:t>
            </a:r>
          </a:p>
          <a:p>
            <a:endParaRPr kumimoji="1" lang="en-US" altLang="zh-CN" dirty="0"/>
          </a:p>
          <a:p>
            <a:r>
              <a:rPr lang="zh-CN" altLang="en-US" dirty="0"/>
              <a:t>多个相同类型的声明可以简写为：</a:t>
            </a:r>
            <a:endParaRPr lang="en-US" altLang="zh-CN" dirty="0"/>
          </a:p>
          <a:p>
            <a:r>
              <a:rPr lang="en" altLang="zh-CN" dirty="0" err="1"/>
              <a:t>const</a:t>
            </a:r>
            <a:r>
              <a:rPr lang="en" altLang="zh-CN" dirty="0"/>
              <a:t> c_name1, c_name2 = value1, value2</a:t>
            </a:r>
            <a:endParaRPr kumimoji="1" lang="zh-CN" altLang="en-US" dirty="0"/>
          </a:p>
        </p:txBody>
      </p:sp>
      <p:pic>
        <p:nvPicPr>
          <p:cNvPr id="2" name="图片 1">
            <a:extLst>
              <a:ext uri="{FF2B5EF4-FFF2-40B4-BE49-F238E27FC236}">
                <a16:creationId xmlns:a16="http://schemas.microsoft.com/office/drawing/2014/main" id="{2327C366-6B90-9241-9DDF-C395DCFAD351}"/>
              </a:ext>
            </a:extLst>
          </p:cNvPr>
          <p:cNvPicPr>
            <a:picLocks noChangeAspect="1"/>
          </p:cNvPicPr>
          <p:nvPr/>
        </p:nvPicPr>
        <p:blipFill>
          <a:blip r:embed="rId3"/>
          <a:stretch>
            <a:fillRect/>
          </a:stretch>
        </p:blipFill>
        <p:spPr>
          <a:xfrm>
            <a:off x="6638987" y="718312"/>
            <a:ext cx="3886535" cy="5566652"/>
          </a:xfrm>
          <a:prstGeom prst="rect">
            <a:avLst/>
          </a:prstGeom>
        </p:spPr>
      </p:pic>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075992" y="479100"/>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7398194" y="1598085"/>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a:t>指针变量</a:t>
            </a:r>
            <a:r>
              <a:rPr lang="zh-CN" altLang="en-US" dirty="0"/>
              <a:t>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581900" y="2201960"/>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16</a:t>
            </a:r>
            <a:r>
              <a:rPr lang="zh-CN" altLang="en-US" sz="2800" dirty="0"/>
              <a:t>、类型转换</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646331"/>
          </a:xfrm>
          <a:prstGeom prst="rect">
            <a:avLst/>
          </a:prstGeom>
          <a:noFill/>
        </p:spPr>
        <p:txBody>
          <a:bodyPr wrap="square" rtlCol="0">
            <a:spAutoFit/>
          </a:bodyPr>
          <a:lstStyle/>
          <a:p>
            <a:pPr latinLnBrk="1"/>
            <a:r>
              <a:rPr lang="zh-CN" altLang="en-US" dirty="0"/>
              <a:t>类型转换用于将一种数据类型的变量转换为另外一种类型的变量。</a:t>
            </a:r>
          </a:p>
        </p:txBody>
      </p:sp>
      <p:pic>
        <p:nvPicPr>
          <p:cNvPr id="2" name="图片 1">
            <a:extLst>
              <a:ext uri="{FF2B5EF4-FFF2-40B4-BE49-F238E27FC236}">
                <a16:creationId xmlns:a16="http://schemas.microsoft.com/office/drawing/2014/main" id="{44414432-533D-5A4F-9E32-13F98C4E1D6C}"/>
              </a:ext>
            </a:extLst>
          </p:cNvPr>
          <p:cNvPicPr>
            <a:picLocks noChangeAspect="1"/>
          </p:cNvPicPr>
          <p:nvPr/>
        </p:nvPicPr>
        <p:blipFill>
          <a:blip r:embed="rId3"/>
          <a:stretch>
            <a:fillRect/>
          </a:stretch>
        </p:blipFill>
        <p:spPr>
          <a:xfrm>
            <a:off x="5199743" y="914858"/>
            <a:ext cx="5549712" cy="2402114"/>
          </a:xfrm>
          <a:prstGeom prst="rect">
            <a:avLst/>
          </a:prstGeom>
        </p:spPr>
      </p:pic>
    </p:spTree>
    <p:extLst>
      <p:ext uri="{BB962C8B-B14F-4D97-AF65-F5344CB8AC3E}">
        <p14:creationId xmlns:p14="http://schemas.microsoft.com/office/powerpoint/2010/main" val="44182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17</a:t>
            </a:r>
            <a:r>
              <a:rPr lang="zh-CN" altLang="en-US" sz="2800" dirty="0"/>
              <a:t>、接口</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200329"/>
          </a:xfrm>
          <a:prstGeom prst="rect">
            <a:avLst/>
          </a:prstGeom>
          <a:noFill/>
        </p:spPr>
        <p:txBody>
          <a:bodyPr wrap="square" rtlCol="0">
            <a:spAutoFit/>
          </a:bodyPr>
          <a:lstStyle/>
          <a:p>
            <a:pPr latinLnBrk="1"/>
            <a:r>
              <a:rPr lang="en" altLang="zh-CN" dirty="0"/>
              <a:t>Go </a:t>
            </a:r>
            <a:r>
              <a:rPr lang="zh-CN" altLang="en-US" dirty="0"/>
              <a:t>语言提供了另外一种数据类型即接口，它把所有的具有共性的方法定义在一起，任何其他类型只要实现了这些方法就是实现了这个接口。</a:t>
            </a:r>
          </a:p>
        </p:txBody>
      </p:sp>
      <p:pic>
        <p:nvPicPr>
          <p:cNvPr id="4" name="图片 3">
            <a:extLst>
              <a:ext uri="{FF2B5EF4-FFF2-40B4-BE49-F238E27FC236}">
                <a16:creationId xmlns:a16="http://schemas.microsoft.com/office/drawing/2014/main" id="{00D44D63-C6AD-734B-9D78-B178E7D6E501}"/>
              </a:ext>
            </a:extLst>
          </p:cNvPr>
          <p:cNvPicPr>
            <a:picLocks noChangeAspect="1"/>
          </p:cNvPicPr>
          <p:nvPr/>
        </p:nvPicPr>
        <p:blipFill>
          <a:blip r:embed="rId3"/>
          <a:stretch>
            <a:fillRect/>
          </a:stretch>
        </p:blipFill>
        <p:spPr>
          <a:xfrm>
            <a:off x="5465535" y="1262526"/>
            <a:ext cx="5267779" cy="4367945"/>
          </a:xfrm>
          <a:prstGeom prst="rect">
            <a:avLst/>
          </a:prstGeom>
        </p:spPr>
      </p:pic>
    </p:spTree>
    <p:extLst>
      <p:ext uri="{BB962C8B-B14F-4D97-AF65-F5344CB8AC3E}">
        <p14:creationId xmlns:p14="http://schemas.microsoft.com/office/powerpoint/2010/main" val="3385169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18</a:t>
            </a:r>
            <a:r>
              <a:rPr lang="zh-CN" altLang="en-US" sz="2800" dirty="0"/>
              <a:t>、错误处理</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3416320"/>
          </a:xfrm>
          <a:prstGeom prst="rect">
            <a:avLst/>
          </a:prstGeom>
          <a:noFill/>
        </p:spPr>
        <p:txBody>
          <a:bodyPr wrap="square" rtlCol="0">
            <a:spAutoFit/>
          </a:bodyPr>
          <a:lstStyle/>
          <a:p>
            <a:pPr latinLnBrk="1"/>
            <a:r>
              <a:rPr lang="en" altLang="zh-CN" dirty="0"/>
              <a:t>Go </a:t>
            </a:r>
            <a:r>
              <a:rPr lang="zh-CN" altLang="en-US" dirty="0"/>
              <a:t>语言通过内置的错误接口提供了非常简单的错误处理机制。</a:t>
            </a:r>
          </a:p>
          <a:p>
            <a:pPr latinLnBrk="1"/>
            <a:r>
              <a:rPr lang="en" altLang="zh-CN" dirty="0"/>
              <a:t>error</a:t>
            </a:r>
            <a:r>
              <a:rPr lang="zh-CN" altLang="en-US" dirty="0"/>
              <a:t>类型是一个接口类型，这是它的定义：</a:t>
            </a:r>
          </a:p>
          <a:p>
            <a:pPr latinLnBrk="1"/>
            <a:endParaRPr lang="en" altLang="zh-CN" dirty="0"/>
          </a:p>
          <a:p>
            <a:pPr latinLnBrk="1"/>
            <a:r>
              <a:rPr lang="en" altLang="zh-CN" dirty="0"/>
              <a:t>type error interface { </a:t>
            </a:r>
          </a:p>
          <a:p>
            <a:pPr latinLnBrk="1"/>
            <a:r>
              <a:rPr lang="en" altLang="zh-CN" dirty="0"/>
              <a:t>	Error()</a:t>
            </a:r>
            <a:r>
              <a:rPr lang="zh-CN" altLang="en-US" dirty="0"/>
              <a:t> </a:t>
            </a:r>
            <a:r>
              <a:rPr lang="en" altLang="zh-CN" dirty="0"/>
              <a:t> string </a:t>
            </a:r>
          </a:p>
          <a:p>
            <a:pPr latinLnBrk="1"/>
            <a:r>
              <a:rPr lang="en" altLang="zh-CN" dirty="0"/>
              <a:t>}</a:t>
            </a:r>
          </a:p>
          <a:p>
            <a:pPr latinLnBrk="1"/>
            <a:endParaRPr lang="en" altLang="zh-CN" dirty="0"/>
          </a:p>
          <a:p>
            <a:pPr latinLnBrk="1"/>
            <a:r>
              <a:rPr lang="zh-CN" altLang="en-US" dirty="0"/>
              <a:t>我们可以在编码中通过实现 </a:t>
            </a:r>
            <a:r>
              <a:rPr lang="en" altLang="zh-CN" dirty="0"/>
              <a:t>error </a:t>
            </a:r>
            <a:r>
              <a:rPr lang="zh-CN" altLang="en-US" dirty="0"/>
              <a:t>接口类型来生成错误信息。</a:t>
            </a:r>
          </a:p>
          <a:p>
            <a:pPr latinLnBrk="1"/>
            <a:r>
              <a:rPr lang="zh-CN" altLang="en-US" dirty="0"/>
              <a:t>函数通常在最后的返回值中返回错误信息。</a:t>
            </a:r>
            <a:endParaRPr lang="en-US" altLang="zh-CN" dirty="0"/>
          </a:p>
          <a:p>
            <a:pPr latinLnBrk="1"/>
            <a:r>
              <a:rPr lang="zh-CN" altLang="en-US" dirty="0"/>
              <a:t>使用</a:t>
            </a:r>
            <a:r>
              <a:rPr lang="en" altLang="zh-CN" dirty="0" err="1"/>
              <a:t>errors.New</a:t>
            </a:r>
            <a:r>
              <a:rPr lang="en" altLang="zh-CN" dirty="0"/>
              <a:t> </a:t>
            </a:r>
            <a:r>
              <a:rPr lang="zh-CN" altLang="en-US" dirty="0"/>
              <a:t>可返回一个错误信息。</a:t>
            </a:r>
          </a:p>
        </p:txBody>
      </p:sp>
      <p:pic>
        <p:nvPicPr>
          <p:cNvPr id="2" name="图片 1">
            <a:extLst>
              <a:ext uri="{FF2B5EF4-FFF2-40B4-BE49-F238E27FC236}">
                <a16:creationId xmlns:a16="http://schemas.microsoft.com/office/drawing/2014/main" id="{CAC060E0-734E-A249-8A03-C3119DE419BB}"/>
              </a:ext>
            </a:extLst>
          </p:cNvPr>
          <p:cNvPicPr>
            <a:picLocks noChangeAspect="1"/>
          </p:cNvPicPr>
          <p:nvPr/>
        </p:nvPicPr>
        <p:blipFill>
          <a:blip r:embed="rId3"/>
          <a:stretch>
            <a:fillRect/>
          </a:stretch>
        </p:blipFill>
        <p:spPr>
          <a:xfrm>
            <a:off x="5104579" y="602452"/>
            <a:ext cx="6287769" cy="6107475"/>
          </a:xfrm>
          <a:prstGeom prst="rect">
            <a:avLst/>
          </a:prstGeom>
        </p:spPr>
      </p:pic>
    </p:spTree>
    <p:extLst>
      <p:ext uri="{BB962C8B-B14F-4D97-AF65-F5344CB8AC3E}">
        <p14:creationId xmlns:p14="http://schemas.microsoft.com/office/powerpoint/2010/main" val="2274255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19</a:t>
            </a:r>
            <a:r>
              <a:rPr lang="zh-CN" altLang="en-US" sz="2800" dirty="0"/>
              <a:t>、并发</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5078313"/>
          </a:xfrm>
          <a:prstGeom prst="rect">
            <a:avLst/>
          </a:prstGeom>
          <a:noFill/>
        </p:spPr>
        <p:txBody>
          <a:bodyPr wrap="square" rtlCol="0">
            <a:spAutoFit/>
          </a:bodyPr>
          <a:lstStyle/>
          <a:p>
            <a:pPr latinLnBrk="1"/>
            <a:r>
              <a:rPr lang="en" altLang="zh-CN" dirty="0"/>
              <a:t>Go </a:t>
            </a:r>
            <a:r>
              <a:rPr lang="zh-CN" altLang="en-US" dirty="0"/>
              <a:t>语言支持并发，我们只需要通过 </a:t>
            </a:r>
            <a:r>
              <a:rPr lang="en" altLang="zh-CN" dirty="0"/>
              <a:t>go </a:t>
            </a:r>
            <a:r>
              <a:rPr lang="zh-CN" altLang="en-US" dirty="0"/>
              <a:t>关键字来开启 </a:t>
            </a:r>
            <a:r>
              <a:rPr lang="en" altLang="zh-CN" dirty="0"/>
              <a:t>goroutine </a:t>
            </a:r>
            <a:r>
              <a:rPr lang="zh-CN" altLang="en-US" dirty="0"/>
              <a:t>即可。</a:t>
            </a:r>
          </a:p>
          <a:p>
            <a:pPr latinLnBrk="1"/>
            <a:r>
              <a:rPr lang="en" altLang="zh-CN" dirty="0"/>
              <a:t>goroutine </a:t>
            </a:r>
            <a:r>
              <a:rPr lang="zh-CN" altLang="en-US" dirty="0"/>
              <a:t>是轻量级线程，</a:t>
            </a:r>
            <a:r>
              <a:rPr lang="en" altLang="zh-CN" dirty="0"/>
              <a:t>goroutine </a:t>
            </a:r>
            <a:r>
              <a:rPr lang="zh-CN" altLang="en-US" dirty="0"/>
              <a:t>的调度是由 </a:t>
            </a:r>
            <a:r>
              <a:rPr lang="en" altLang="zh-CN" dirty="0"/>
              <a:t>Golang </a:t>
            </a:r>
            <a:r>
              <a:rPr lang="zh-CN" altLang="en-US" dirty="0"/>
              <a:t>运行时进行管理的。</a:t>
            </a:r>
            <a:endParaRPr lang="en-US" altLang="zh-CN" dirty="0"/>
          </a:p>
          <a:p>
            <a:pPr latinLnBrk="1"/>
            <a:endParaRPr lang="en-US" altLang="zh-CN" dirty="0"/>
          </a:p>
          <a:p>
            <a:pPr latinLnBrk="1"/>
            <a:r>
              <a:rPr lang="en" altLang="zh-CN" dirty="0"/>
              <a:t>Go </a:t>
            </a:r>
            <a:r>
              <a:rPr lang="zh-CN" altLang="en-US" dirty="0"/>
              <a:t>允许使用 </a:t>
            </a:r>
            <a:r>
              <a:rPr lang="en" altLang="zh-CN" dirty="0"/>
              <a:t>go </a:t>
            </a:r>
            <a:r>
              <a:rPr lang="zh-CN" altLang="en-US" dirty="0"/>
              <a:t>语句开启一个新的运行期线程， 即 </a:t>
            </a:r>
            <a:r>
              <a:rPr lang="en" altLang="zh-CN" dirty="0"/>
              <a:t>goroutine</a:t>
            </a:r>
            <a:r>
              <a:rPr lang="zh-CN" altLang="en" dirty="0"/>
              <a:t>，</a:t>
            </a:r>
            <a:r>
              <a:rPr lang="zh-CN" altLang="en-US" dirty="0"/>
              <a:t>以一个不同的、新创建的 </a:t>
            </a:r>
            <a:r>
              <a:rPr lang="en" altLang="zh-CN" dirty="0"/>
              <a:t>goroutine </a:t>
            </a:r>
            <a:r>
              <a:rPr lang="zh-CN" altLang="en-US" dirty="0"/>
              <a:t>来执行一个函数。 同一个程序中的所有 </a:t>
            </a:r>
            <a:r>
              <a:rPr lang="en" altLang="zh-CN" dirty="0"/>
              <a:t>goroutine </a:t>
            </a:r>
            <a:r>
              <a:rPr lang="zh-CN" altLang="en-US" dirty="0"/>
              <a:t>共享同一个地址空间。</a:t>
            </a:r>
            <a:endParaRPr lang="en-US" altLang="zh-CN" dirty="0"/>
          </a:p>
          <a:p>
            <a:pPr latinLnBrk="1"/>
            <a:endParaRPr lang="en-US" altLang="zh-CN" dirty="0"/>
          </a:p>
          <a:p>
            <a:pPr latinLnBrk="1"/>
            <a:r>
              <a:rPr lang="en-US" altLang="zh-CN" dirty="0"/>
              <a:t>---</a:t>
            </a:r>
          </a:p>
          <a:p>
            <a:pPr latinLnBrk="1"/>
            <a:r>
              <a:rPr lang="zh-CN" altLang="en-US" dirty="0"/>
              <a:t>通道（</a:t>
            </a:r>
            <a:r>
              <a:rPr lang="en" altLang="zh-CN" dirty="0"/>
              <a:t>channel</a:t>
            </a:r>
            <a:r>
              <a:rPr lang="zh-CN" altLang="en" dirty="0"/>
              <a:t>）</a:t>
            </a:r>
            <a:r>
              <a:rPr lang="zh-CN" altLang="en-US" dirty="0"/>
              <a:t>是用来传递数据的一个数据结构。</a:t>
            </a:r>
          </a:p>
          <a:p>
            <a:pPr latinLnBrk="1"/>
            <a:endParaRPr lang="zh-CN" altLang="en-US" dirty="0"/>
          </a:p>
          <a:p>
            <a:pPr latinLnBrk="1"/>
            <a:r>
              <a:rPr lang="zh-CN" altLang="en-US" dirty="0"/>
              <a:t>通道可用于两个 </a:t>
            </a:r>
            <a:r>
              <a:rPr lang="en" altLang="zh-CN" dirty="0"/>
              <a:t>goroutine </a:t>
            </a:r>
            <a:r>
              <a:rPr lang="zh-CN" altLang="en-US" dirty="0"/>
              <a:t>之间通过传递一个指定类型的值来同步运行和通讯。操作符 </a:t>
            </a:r>
            <a:r>
              <a:rPr lang="en-US" altLang="zh-CN" dirty="0"/>
              <a:t>&lt;- </a:t>
            </a:r>
            <a:r>
              <a:rPr lang="zh-CN" altLang="en-US" dirty="0"/>
              <a:t>用于指定通道的方向，发送或接收。如果未指定方向，则为双向通道。</a:t>
            </a:r>
          </a:p>
        </p:txBody>
      </p:sp>
      <p:pic>
        <p:nvPicPr>
          <p:cNvPr id="4" name="图片 3">
            <a:extLst>
              <a:ext uri="{FF2B5EF4-FFF2-40B4-BE49-F238E27FC236}">
                <a16:creationId xmlns:a16="http://schemas.microsoft.com/office/drawing/2014/main" id="{1B1080DC-7615-2B45-9901-89ADB37E65B6}"/>
              </a:ext>
            </a:extLst>
          </p:cNvPr>
          <p:cNvPicPr>
            <a:picLocks noChangeAspect="1"/>
          </p:cNvPicPr>
          <p:nvPr/>
        </p:nvPicPr>
        <p:blipFill>
          <a:blip r:embed="rId3"/>
          <a:stretch>
            <a:fillRect/>
          </a:stretch>
        </p:blipFill>
        <p:spPr>
          <a:xfrm>
            <a:off x="5472136" y="274227"/>
            <a:ext cx="4779472" cy="6085490"/>
          </a:xfrm>
          <a:prstGeom prst="rect">
            <a:avLst/>
          </a:prstGeom>
        </p:spPr>
      </p:pic>
    </p:spTree>
    <p:extLst>
      <p:ext uri="{BB962C8B-B14F-4D97-AF65-F5344CB8AC3E}">
        <p14:creationId xmlns:p14="http://schemas.microsoft.com/office/powerpoint/2010/main" val="150268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三、</a:t>
            </a:r>
            <a:r>
              <a:rPr lang="en" altLang="zh-CN" sz="2800" dirty="0"/>
              <a:t> go</a:t>
            </a:r>
            <a:r>
              <a:rPr lang="zh-CN" altLang="en-US" sz="2800" dirty="0"/>
              <a:t>语言在</a:t>
            </a:r>
            <a:r>
              <a:rPr lang="en" altLang="zh-CN" sz="2800" dirty="0"/>
              <a:t>CI/CD</a:t>
            </a:r>
            <a:r>
              <a:rPr lang="zh-CN" altLang="en-US" sz="2800" dirty="0"/>
              <a:t>中的作用</a:t>
            </a:r>
          </a:p>
          <a:p>
            <a:endParaRPr lang="zh-CN" altLang="en-US" sz="1200" dirty="0"/>
          </a:p>
        </p:txBody>
      </p:sp>
    </p:spTree>
    <p:extLst>
      <p:ext uri="{BB962C8B-B14F-4D97-AF65-F5344CB8AC3E}">
        <p14:creationId xmlns:p14="http://schemas.microsoft.com/office/powerpoint/2010/main" val="4117857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2890345" cy="685464"/>
          </a:xfrm>
        </p:spPr>
        <p:txBody>
          <a:bodyPr/>
          <a:lstStyle/>
          <a:p>
            <a:r>
              <a:rPr lang="en-US" altLang="zh-CN" sz="2800" dirty="0"/>
              <a:t>1</a:t>
            </a:r>
            <a:r>
              <a:rPr lang="zh-CN" altLang="en-US" sz="2800" dirty="0"/>
              <a:t>、鲲鹏容器化</a:t>
            </a:r>
          </a:p>
        </p:txBody>
      </p:sp>
      <p:pic>
        <p:nvPicPr>
          <p:cNvPr id="8" name="图片 7">
            <a:extLst>
              <a:ext uri="{FF2B5EF4-FFF2-40B4-BE49-F238E27FC236}">
                <a16:creationId xmlns:a16="http://schemas.microsoft.com/office/drawing/2014/main" id="{70E90466-CB07-9C41-B883-7DD1FA1A9A09}"/>
              </a:ext>
            </a:extLst>
          </p:cNvPr>
          <p:cNvPicPr>
            <a:picLocks noChangeAspect="1"/>
          </p:cNvPicPr>
          <p:nvPr/>
        </p:nvPicPr>
        <p:blipFill>
          <a:blip r:embed="rId3"/>
          <a:stretch>
            <a:fillRect/>
          </a:stretch>
        </p:blipFill>
        <p:spPr>
          <a:xfrm>
            <a:off x="3163614" y="629835"/>
            <a:ext cx="7186072" cy="5639585"/>
          </a:xfrm>
          <a:prstGeom prst="rect">
            <a:avLst/>
          </a:prstGeom>
        </p:spPr>
      </p:pic>
    </p:spTree>
    <p:extLst>
      <p:ext uri="{BB962C8B-B14F-4D97-AF65-F5344CB8AC3E}">
        <p14:creationId xmlns:p14="http://schemas.microsoft.com/office/powerpoint/2010/main" val="807661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3478924" cy="685464"/>
          </a:xfrm>
        </p:spPr>
        <p:txBody>
          <a:bodyPr/>
          <a:lstStyle/>
          <a:p>
            <a:r>
              <a:rPr lang="en-US" altLang="zh-CN" sz="2800" dirty="0"/>
              <a:t>2</a:t>
            </a:r>
            <a:r>
              <a:rPr lang="zh-CN" altLang="en-US" sz="2800" dirty="0"/>
              <a:t>、</a:t>
            </a:r>
            <a:r>
              <a:rPr lang="en-US" altLang="zh-CN" sz="2800" dirty="0"/>
              <a:t>salt</a:t>
            </a:r>
            <a:r>
              <a:rPr lang="zh-CN" altLang="en-US" sz="2800" dirty="0"/>
              <a:t>大参数传递</a:t>
            </a:r>
          </a:p>
        </p:txBody>
      </p:sp>
      <p:pic>
        <p:nvPicPr>
          <p:cNvPr id="3" name="图片 2">
            <a:extLst>
              <a:ext uri="{FF2B5EF4-FFF2-40B4-BE49-F238E27FC236}">
                <a16:creationId xmlns:a16="http://schemas.microsoft.com/office/drawing/2014/main" id="{EDF88991-E4E8-E44D-9480-4F047EC2E9ED}"/>
              </a:ext>
            </a:extLst>
          </p:cNvPr>
          <p:cNvPicPr>
            <a:picLocks noChangeAspect="1"/>
          </p:cNvPicPr>
          <p:nvPr/>
        </p:nvPicPr>
        <p:blipFill>
          <a:blip r:embed="rId3"/>
          <a:stretch>
            <a:fillRect/>
          </a:stretch>
        </p:blipFill>
        <p:spPr>
          <a:xfrm>
            <a:off x="63062" y="2597806"/>
            <a:ext cx="4804640" cy="1459187"/>
          </a:xfrm>
          <a:prstGeom prst="rect">
            <a:avLst/>
          </a:prstGeom>
        </p:spPr>
      </p:pic>
      <p:pic>
        <p:nvPicPr>
          <p:cNvPr id="4" name="图片 3">
            <a:extLst>
              <a:ext uri="{FF2B5EF4-FFF2-40B4-BE49-F238E27FC236}">
                <a16:creationId xmlns:a16="http://schemas.microsoft.com/office/drawing/2014/main" id="{48DDD2D3-77C1-6340-9ED7-3BA9F614D6BA}"/>
              </a:ext>
            </a:extLst>
          </p:cNvPr>
          <p:cNvPicPr>
            <a:picLocks noChangeAspect="1"/>
          </p:cNvPicPr>
          <p:nvPr/>
        </p:nvPicPr>
        <p:blipFill>
          <a:blip r:embed="rId4"/>
          <a:stretch>
            <a:fillRect/>
          </a:stretch>
        </p:blipFill>
        <p:spPr>
          <a:xfrm>
            <a:off x="5284029" y="472965"/>
            <a:ext cx="5448386" cy="5922579"/>
          </a:xfrm>
          <a:prstGeom prst="rect">
            <a:avLst/>
          </a:prstGeom>
        </p:spPr>
      </p:pic>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157655" y="5217601"/>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3</a:t>
            </a:r>
            <a:r>
              <a:rPr lang="zh-CN" altLang="en-US" sz="2800" dirty="0"/>
              <a:t>、指纹文件上传下载</a:t>
            </a:r>
          </a:p>
        </p:txBody>
      </p:sp>
      <p:cxnSp>
        <p:nvCxnSpPr>
          <p:cNvPr id="10" name="直线连接符 9">
            <a:extLst>
              <a:ext uri="{FF2B5EF4-FFF2-40B4-BE49-F238E27FC236}">
                <a16:creationId xmlns:a16="http://schemas.microsoft.com/office/drawing/2014/main" id="{E646DE38-65CE-F24F-9219-87F188A28CA7}"/>
              </a:ext>
            </a:extLst>
          </p:cNvPr>
          <p:cNvCxnSpPr>
            <a:cxnSpLocks/>
          </p:cNvCxnSpPr>
          <p:nvPr/>
        </p:nvCxnSpPr>
        <p:spPr>
          <a:xfrm>
            <a:off x="4992414" y="1315299"/>
            <a:ext cx="0" cy="4587766"/>
          </a:xfrm>
          <a:prstGeom prst="line">
            <a:avLst/>
          </a:prstGeom>
        </p:spPr>
        <p:style>
          <a:lnRef idx="1">
            <a:schemeClr val="accent1"/>
          </a:lnRef>
          <a:fillRef idx="0">
            <a:schemeClr val="accent1"/>
          </a:fillRef>
          <a:effectRef idx="0">
            <a:schemeClr val="accent1"/>
          </a:effectRef>
          <a:fontRef idx="minor">
            <a:schemeClr val="tx1"/>
          </a:fontRef>
        </p:style>
      </p:cxnSp>
      <p:sp>
        <p:nvSpPr>
          <p:cNvPr id="14" name="右箭头 13">
            <a:extLst>
              <a:ext uri="{FF2B5EF4-FFF2-40B4-BE49-F238E27FC236}">
                <a16:creationId xmlns:a16="http://schemas.microsoft.com/office/drawing/2014/main" id="{3772C847-7FAA-124F-A065-7E863BE1111E}"/>
              </a:ext>
            </a:extLst>
          </p:cNvPr>
          <p:cNvSpPr/>
          <p:nvPr/>
        </p:nvSpPr>
        <p:spPr>
          <a:xfrm>
            <a:off x="4794825" y="3572360"/>
            <a:ext cx="596982" cy="947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2551023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C39CA35-13A5-9648-BF70-85F482992A71}"/>
              </a:ext>
            </a:extLst>
          </p:cNvPr>
          <p:cNvSpPr/>
          <p:nvPr/>
        </p:nvSpPr>
        <p:spPr>
          <a:xfrm>
            <a:off x="2869324" y="1240221"/>
            <a:ext cx="5276193" cy="52131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kumimoji="1" lang="zh-CN" altLang="en-US"/>
          </a:p>
        </p:txBody>
      </p:sp>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3373820" y="1743931"/>
            <a:ext cx="6358759" cy="1314579"/>
          </a:xfrm>
        </p:spPr>
        <p:txBody>
          <a:bodyPr/>
          <a:lstStyle/>
          <a:p>
            <a:r>
              <a:rPr lang="en-US" altLang="zh-CN" sz="2800" dirty="0"/>
              <a:t>4</a:t>
            </a:r>
            <a:r>
              <a:rPr lang="zh-CN" altLang="en-US" sz="2800" dirty="0"/>
              <a:t>、</a:t>
            </a:r>
            <a:r>
              <a:rPr lang="en-US" altLang="zh-CN" sz="2800" dirty="0" err="1"/>
              <a:t>jd</a:t>
            </a:r>
            <a:r>
              <a:rPr lang="en-US" altLang="zh-CN" sz="2800" dirty="0"/>
              <a:t>-falcon</a:t>
            </a:r>
            <a:r>
              <a:rPr lang="zh-CN" altLang="en-US" sz="2800" dirty="0"/>
              <a:t>增加告警类型</a:t>
            </a:r>
            <a:endParaRPr lang="en-US" altLang="zh-CN" sz="2800" dirty="0"/>
          </a:p>
          <a:p>
            <a:r>
              <a:rPr lang="zh-CN" altLang="en-US" sz="2800" dirty="0"/>
              <a:t>（</a:t>
            </a:r>
            <a:r>
              <a:rPr lang="en-US" altLang="zh-CN" sz="2800" dirty="0"/>
              <a:t>100</a:t>
            </a:r>
            <a:r>
              <a:rPr lang="zh-CN" altLang="en-US" sz="2800" dirty="0"/>
              <a:t>电话</a:t>
            </a:r>
            <a:r>
              <a:rPr lang="en-US" altLang="zh-CN" sz="2800" dirty="0"/>
              <a:t>+</a:t>
            </a:r>
            <a:r>
              <a:rPr lang="zh-CN" altLang="en-US" sz="2800" dirty="0"/>
              <a:t>短信）</a:t>
            </a:r>
          </a:p>
        </p:txBody>
      </p:sp>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3373820" y="3283698"/>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5</a:t>
            </a:r>
            <a:r>
              <a:rPr lang="zh-CN" altLang="en-US" sz="2800" dirty="0"/>
              <a:t>、</a:t>
            </a:r>
            <a:r>
              <a:rPr lang="en-US" altLang="zh-CN" sz="2800" dirty="0"/>
              <a:t> </a:t>
            </a:r>
            <a:r>
              <a:rPr lang="en-US" altLang="zh-CN" sz="2800" dirty="0" err="1"/>
              <a:t>jd</a:t>
            </a:r>
            <a:r>
              <a:rPr lang="en-US" altLang="zh-CN" sz="2800" dirty="0"/>
              <a:t>-falcon</a:t>
            </a:r>
            <a:r>
              <a:rPr lang="zh-CN" altLang="en-US" sz="2800" dirty="0"/>
              <a:t>源码</a:t>
            </a:r>
          </a:p>
        </p:txBody>
      </p:sp>
      <p:sp>
        <p:nvSpPr>
          <p:cNvPr id="8" name="文本占位符 4">
            <a:extLst>
              <a:ext uri="{FF2B5EF4-FFF2-40B4-BE49-F238E27FC236}">
                <a16:creationId xmlns:a16="http://schemas.microsoft.com/office/drawing/2014/main" id="{2EA37806-21E9-9E43-8501-C970B27D0550}"/>
              </a:ext>
            </a:extLst>
          </p:cNvPr>
          <p:cNvSpPr txBox="1">
            <a:spLocks/>
          </p:cNvSpPr>
          <p:nvPr/>
        </p:nvSpPr>
        <p:spPr>
          <a:xfrm>
            <a:off x="3373820" y="4382029"/>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6</a:t>
            </a:r>
            <a:r>
              <a:rPr lang="zh-CN" altLang="en-US" sz="2800" dirty="0"/>
              <a:t>、</a:t>
            </a:r>
            <a:r>
              <a:rPr lang="en-US" altLang="zh-CN" sz="2800" dirty="0"/>
              <a:t> </a:t>
            </a:r>
            <a:r>
              <a:rPr lang="en-US" altLang="zh-CN" sz="2800" dirty="0" err="1"/>
              <a:t>grafana</a:t>
            </a:r>
            <a:r>
              <a:rPr lang="zh-CN" altLang="en-US" sz="2800" dirty="0"/>
              <a:t>源码</a:t>
            </a:r>
          </a:p>
        </p:txBody>
      </p:sp>
      <p:sp>
        <p:nvSpPr>
          <p:cNvPr id="11" name="文本占位符 4">
            <a:extLst>
              <a:ext uri="{FF2B5EF4-FFF2-40B4-BE49-F238E27FC236}">
                <a16:creationId xmlns:a16="http://schemas.microsoft.com/office/drawing/2014/main" id="{A61D49E7-8F3A-B24F-A48A-D7A26FE24A4E}"/>
              </a:ext>
            </a:extLst>
          </p:cNvPr>
          <p:cNvSpPr txBox="1">
            <a:spLocks/>
          </p:cNvSpPr>
          <p:nvPr/>
        </p:nvSpPr>
        <p:spPr>
          <a:xfrm>
            <a:off x="3373820" y="5480360"/>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7</a:t>
            </a:r>
            <a:r>
              <a:rPr lang="zh-CN" altLang="en-US" sz="2800" dirty="0"/>
              <a:t>、</a:t>
            </a:r>
            <a:r>
              <a:rPr lang="en-US" altLang="zh-CN" sz="2800" dirty="0"/>
              <a:t> </a:t>
            </a:r>
            <a:r>
              <a:rPr lang="en-US" altLang="zh-CN" sz="2800" dirty="0" err="1"/>
              <a:t>opa</a:t>
            </a:r>
            <a:r>
              <a:rPr lang="zh-CN" altLang="en-US" sz="2800" dirty="0"/>
              <a:t>同步策略</a:t>
            </a:r>
          </a:p>
        </p:txBody>
      </p:sp>
    </p:spTree>
    <p:extLst>
      <p:ext uri="{BB962C8B-B14F-4D97-AF65-F5344CB8AC3E}">
        <p14:creationId xmlns:p14="http://schemas.microsoft.com/office/powerpoint/2010/main" val="8413019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323439"/>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solidFill>
                  <a:srgbClr val="FF0000"/>
                </a:solidFill>
              </a:rPr>
              <a:t>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19638</TotalTime>
  <Words>2277</Words>
  <Application>Microsoft Macintosh PowerPoint</Application>
  <PresentationFormat>宽屏</PresentationFormat>
  <Paragraphs>233</Paragraphs>
  <Slides>33</Slides>
  <Notes>31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33</vt:i4>
      </vt:variant>
    </vt:vector>
  </HeadingPairs>
  <TitlesOfParts>
    <vt:vector size="41"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566</cp:revision>
  <dcterms:created xsi:type="dcterms:W3CDTF">2019-11-06T09:50:00Z</dcterms:created>
  <dcterms:modified xsi:type="dcterms:W3CDTF">2021-01-22T06:08:50Z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